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2" r:id="rId2"/>
    <p:sldId id="263" r:id="rId3"/>
    <p:sldId id="265" r:id="rId4"/>
    <p:sldId id="256" r:id="rId5"/>
    <p:sldId id="259" r:id="rId6"/>
    <p:sldId id="258" r:id="rId7"/>
    <p:sldId id="257" r:id="rId8"/>
    <p:sldId id="26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A28D4A-8850-417D-AD91-6168525133B7}" type="datetimeFigureOut">
              <a:rPr lang="en-IN" smtClean="0"/>
              <a:t>11-01-2015</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EED12-4DD3-4437-8A25-26B08F783A2B}" type="slidenum">
              <a:rPr lang="en-IN" smtClean="0"/>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541925-C7EF-47F9-ACDD-DB24D989147D}" type="datetimeFigureOut">
              <a:rPr lang="en-US" smtClean="0"/>
              <a:pPr/>
              <a:t>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AF5E1-83E6-414C-AD05-CB7F430D14D0}" type="slidenum">
              <a:rPr lang="en-US" smtClean="0"/>
              <a:pPr/>
              <a:t>‹#›</a:t>
            </a:fld>
            <a:endParaRPr lang="en-US"/>
          </a:p>
        </p:txBody>
      </p:sp>
    </p:spTree>
    <p:extLst>
      <p:ext uri="{BB962C8B-B14F-4D97-AF65-F5344CB8AC3E}">
        <p14:creationId xmlns:p14="http://schemas.microsoft.com/office/powerpoint/2010/main" xmlns="" val="1513492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541925-C7EF-47F9-ACDD-DB24D989147D}" type="datetimeFigureOut">
              <a:rPr lang="en-US" smtClean="0"/>
              <a:pPr/>
              <a:t>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AF5E1-83E6-414C-AD05-CB7F430D14D0}" type="slidenum">
              <a:rPr lang="en-US" smtClean="0"/>
              <a:pPr/>
              <a:t>‹#›</a:t>
            </a:fld>
            <a:endParaRPr lang="en-US"/>
          </a:p>
        </p:txBody>
      </p:sp>
    </p:spTree>
    <p:extLst>
      <p:ext uri="{BB962C8B-B14F-4D97-AF65-F5344CB8AC3E}">
        <p14:creationId xmlns:p14="http://schemas.microsoft.com/office/powerpoint/2010/main" xmlns="" val="3045829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541925-C7EF-47F9-ACDD-DB24D989147D}" type="datetimeFigureOut">
              <a:rPr lang="en-US" smtClean="0"/>
              <a:pPr/>
              <a:t>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AF5E1-83E6-414C-AD05-CB7F430D14D0}" type="slidenum">
              <a:rPr lang="en-US" smtClean="0"/>
              <a:pPr/>
              <a:t>‹#›</a:t>
            </a:fld>
            <a:endParaRPr lang="en-US"/>
          </a:p>
        </p:txBody>
      </p:sp>
    </p:spTree>
    <p:extLst>
      <p:ext uri="{BB962C8B-B14F-4D97-AF65-F5344CB8AC3E}">
        <p14:creationId xmlns:p14="http://schemas.microsoft.com/office/powerpoint/2010/main" xmlns="" val="535349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541925-C7EF-47F9-ACDD-DB24D989147D}" type="datetimeFigureOut">
              <a:rPr lang="en-US" smtClean="0"/>
              <a:pPr/>
              <a:t>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AF5E1-83E6-414C-AD05-CB7F430D14D0}" type="slidenum">
              <a:rPr lang="en-US" smtClean="0"/>
              <a:pPr/>
              <a:t>‹#›</a:t>
            </a:fld>
            <a:endParaRPr lang="en-US"/>
          </a:p>
        </p:txBody>
      </p:sp>
    </p:spTree>
    <p:extLst>
      <p:ext uri="{BB962C8B-B14F-4D97-AF65-F5344CB8AC3E}">
        <p14:creationId xmlns:p14="http://schemas.microsoft.com/office/powerpoint/2010/main" xmlns="" val="2837116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541925-C7EF-47F9-ACDD-DB24D989147D}" type="datetimeFigureOut">
              <a:rPr lang="en-US" smtClean="0"/>
              <a:pPr/>
              <a:t>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AF5E1-83E6-414C-AD05-CB7F430D14D0}" type="slidenum">
              <a:rPr lang="en-US" smtClean="0"/>
              <a:pPr/>
              <a:t>‹#›</a:t>
            </a:fld>
            <a:endParaRPr lang="en-US"/>
          </a:p>
        </p:txBody>
      </p:sp>
    </p:spTree>
    <p:extLst>
      <p:ext uri="{BB962C8B-B14F-4D97-AF65-F5344CB8AC3E}">
        <p14:creationId xmlns:p14="http://schemas.microsoft.com/office/powerpoint/2010/main" xmlns="" val="2028031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541925-C7EF-47F9-ACDD-DB24D989147D}" type="datetimeFigureOut">
              <a:rPr lang="en-US" smtClean="0"/>
              <a:pPr/>
              <a:t>1/11/2015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4AF5E1-83E6-414C-AD05-CB7F430D14D0}" type="slidenum">
              <a:rPr lang="en-US" smtClean="0"/>
              <a:pPr/>
              <a:t>‹#›</a:t>
            </a:fld>
            <a:endParaRPr lang="en-US"/>
          </a:p>
        </p:txBody>
      </p:sp>
    </p:spTree>
    <p:extLst>
      <p:ext uri="{BB962C8B-B14F-4D97-AF65-F5344CB8AC3E}">
        <p14:creationId xmlns:p14="http://schemas.microsoft.com/office/powerpoint/2010/main" xmlns="" val="2494450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541925-C7EF-47F9-ACDD-DB24D989147D}" type="datetimeFigureOut">
              <a:rPr lang="en-US" smtClean="0"/>
              <a:pPr/>
              <a:t>1/11/2015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4AF5E1-83E6-414C-AD05-CB7F430D14D0}" type="slidenum">
              <a:rPr lang="en-US" smtClean="0"/>
              <a:pPr/>
              <a:t>‹#›</a:t>
            </a:fld>
            <a:endParaRPr lang="en-US"/>
          </a:p>
        </p:txBody>
      </p:sp>
    </p:spTree>
    <p:extLst>
      <p:ext uri="{BB962C8B-B14F-4D97-AF65-F5344CB8AC3E}">
        <p14:creationId xmlns:p14="http://schemas.microsoft.com/office/powerpoint/2010/main" xmlns="" val="498968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541925-C7EF-47F9-ACDD-DB24D989147D}" type="datetimeFigureOut">
              <a:rPr lang="en-US" smtClean="0"/>
              <a:pPr/>
              <a:t>1/11/2015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4AF5E1-83E6-414C-AD05-CB7F430D14D0}" type="slidenum">
              <a:rPr lang="en-US" smtClean="0"/>
              <a:pPr/>
              <a:t>‹#›</a:t>
            </a:fld>
            <a:endParaRPr lang="en-US"/>
          </a:p>
        </p:txBody>
      </p:sp>
    </p:spTree>
    <p:extLst>
      <p:ext uri="{BB962C8B-B14F-4D97-AF65-F5344CB8AC3E}">
        <p14:creationId xmlns:p14="http://schemas.microsoft.com/office/powerpoint/2010/main" xmlns="" val="3946093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541925-C7EF-47F9-ACDD-DB24D989147D}" type="datetimeFigureOut">
              <a:rPr lang="en-US" smtClean="0"/>
              <a:pPr/>
              <a:t>1/11/2015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4AF5E1-83E6-414C-AD05-CB7F430D14D0}" type="slidenum">
              <a:rPr lang="en-US" smtClean="0"/>
              <a:pPr/>
              <a:t>‹#›</a:t>
            </a:fld>
            <a:endParaRPr lang="en-US"/>
          </a:p>
        </p:txBody>
      </p:sp>
    </p:spTree>
    <p:extLst>
      <p:ext uri="{BB962C8B-B14F-4D97-AF65-F5344CB8AC3E}">
        <p14:creationId xmlns:p14="http://schemas.microsoft.com/office/powerpoint/2010/main" xmlns="" val="3395555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541925-C7EF-47F9-ACDD-DB24D989147D}" type="datetimeFigureOut">
              <a:rPr lang="en-US" smtClean="0"/>
              <a:pPr/>
              <a:t>1/11/2015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4AF5E1-83E6-414C-AD05-CB7F430D14D0}" type="slidenum">
              <a:rPr lang="en-US" smtClean="0"/>
              <a:pPr/>
              <a:t>‹#›</a:t>
            </a:fld>
            <a:endParaRPr lang="en-US"/>
          </a:p>
        </p:txBody>
      </p:sp>
    </p:spTree>
    <p:extLst>
      <p:ext uri="{BB962C8B-B14F-4D97-AF65-F5344CB8AC3E}">
        <p14:creationId xmlns:p14="http://schemas.microsoft.com/office/powerpoint/2010/main" xmlns="" val="1400399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541925-C7EF-47F9-ACDD-DB24D989147D}" type="datetimeFigureOut">
              <a:rPr lang="en-US" smtClean="0"/>
              <a:pPr/>
              <a:t>1/11/2015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4AF5E1-83E6-414C-AD05-CB7F430D14D0}" type="slidenum">
              <a:rPr lang="en-US" smtClean="0"/>
              <a:pPr/>
              <a:t>‹#›</a:t>
            </a:fld>
            <a:endParaRPr lang="en-US"/>
          </a:p>
        </p:txBody>
      </p:sp>
    </p:spTree>
    <p:extLst>
      <p:ext uri="{BB962C8B-B14F-4D97-AF65-F5344CB8AC3E}">
        <p14:creationId xmlns:p14="http://schemas.microsoft.com/office/powerpoint/2010/main" xmlns="" val="3870437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541925-C7EF-47F9-ACDD-DB24D989147D}" type="datetimeFigureOut">
              <a:rPr lang="en-US" smtClean="0"/>
              <a:pPr/>
              <a:t>1/11/2015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4AF5E1-83E6-414C-AD05-CB7F430D14D0}" type="slidenum">
              <a:rPr lang="en-US" smtClean="0"/>
              <a:pPr/>
              <a:t>‹#›</a:t>
            </a:fld>
            <a:endParaRPr lang="en-US"/>
          </a:p>
        </p:txBody>
      </p:sp>
    </p:spTree>
    <p:extLst>
      <p:ext uri="{BB962C8B-B14F-4D97-AF65-F5344CB8AC3E}">
        <p14:creationId xmlns:p14="http://schemas.microsoft.com/office/powerpoint/2010/main" xmlns="" val="3275234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858320"/>
            <a:ext cx="4572000" cy="646331"/>
          </a:xfrm>
          <a:prstGeom prst="rect">
            <a:avLst/>
          </a:prstGeom>
        </p:spPr>
        <p:txBody>
          <a:bodyPr>
            <a:spAutoFit/>
          </a:bodyPr>
          <a:lstStyle/>
          <a:p>
            <a:r>
              <a:rPr lang="en-US" dirty="0" smtClean="0"/>
              <a:t>ID </a:t>
            </a:r>
            <a:r>
              <a:rPr lang="en-US" dirty="0" smtClean="0"/>
              <a:t>DB06720 </a:t>
            </a:r>
            <a:r>
              <a:rPr lang="en-US" dirty="0" smtClean="0"/>
              <a:t>						</a:t>
            </a:r>
            <a:endParaRPr lang="en-US" dirty="0"/>
          </a:p>
        </p:txBody>
      </p:sp>
      <p:sp>
        <p:nvSpPr>
          <p:cNvPr id="3" name="Rectangle 2"/>
          <p:cNvSpPr/>
          <p:nvPr/>
        </p:nvSpPr>
        <p:spPr>
          <a:xfrm>
            <a:off x="1447800" y="3051136"/>
            <a:ext cx="1289520" cy="707886"/>
          </a:xfrm>
          <a:prstGeom prst="rect">
            <a:avLst/>
          </a:prstGeom>
        </p:spPr>
        <p:txBody>
          <a:bodyPr wrap="none">
            <a:spAutoFit/>
          </a:bodyPr>
          <a:lstStyle/>
          <a:p>
            <a:r>
              <a:rPr lang="en-US" sz="2000" dirty="0" smtClean="0"/>
              <a:t>CATEGORY</a:t>
            </a:r>
          </a:p>
          <a:p>
            <a:r>
              <a:rPr lang="en-US" sz="2000" dirty="0" smtClean="0"/>
              <a:t>Enzymes</a:t>
            </a:r>
            <a:endParaRPr lang="en-US" sz="2000" dirty="0"/>
          </a:p>
        </p:txBody>
      </p:sp>
      <p:sp>
        <p:nvSpPr>
          <p:cNvPr id="5" name="Rectangle 4"/>
          <p:cNvSpPr/>
          <p:nvPr/>
        </p:nvSpPr>
        <p:spPr>
          <a:xfrm>
            <a:off x="1447800" y="2076510"/>
            <a:ext cx="5029200" cy="1477328"/>
          </a:xfrm>
          <a:prstGeom prst="rect">
            <a:avLst/>
          </a:prstGeom>
        </p:spPr>
        <p:txBody>
          <a:bodyPr wrap="square">
            <a:spAutoFit/>
          </a:bodyPr>
          <a:lstStyle/>
          <a:p>
            <a:r>
              <a:rPr lang="en-US" sz="3600" dirty="0" smtClean="0"/>
              <a:t>VELAGLUCERASE ALFA </a:t>
            </a:r>
            <a:r>
              <a:rPr lang="en-US" sz="3600" dirty="0" smtClean="0"/>
              <a:t>	</a:t>
            </a:r>
            <a:r>
              <a:rPr lang="en-US" sz="3600" dirty="0" smtClean="0"/>
              <a:t>	</a:t>
            </a:r>
          </a:p>
          <a:p>
            <a:endParaRPr lang="en-US" dirty="0"/>
          </a:p>
        </p:txBody>
      </p:sp>
    </p:spTree>
    <p:extLst>
      <p:ext uri="{BB962C8B-B14F-4D97-AF65-F5344CB8AC3E}">
        <p14:creationId xmlns:p14="http://schemas.microsoft.com/office/powerpoint/2010/main" xmlns="" val="1160000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381000"/>
            <a:ext cx="1438151" cy="369332"/>
          </a:xfrm>
          <a:prstGeom prst="rect">
            <a:avLst/>
          </a:prstGeom>
        </p:spPr>
        <p:txBody>
          <a:bodyPr wrap="none">
            <a:spAutoFit/>
          </a:bodyPr>
          <a:lstStyle/>
          <a:p>
            <a:r>
              <a:rPr lang="en-US" dirty="0" smtClean="0"/>
              <a:t>DESCRIPTION</a:t>
            </a:r>
            <a:endParaRPr lang="en-US" dirty="0"/>
          </a:p>
        </p:txBody>
      </p:sp>
      <p:sp>
        <p:nvSpPr>
          <p:cNvPr id="5" name="Rectangle 4"/>
          <p:cNvSpPr/>
          <p:nvPr/>
        </p:nvSpPr>
        <p:spPr>
          <a:xfrm>
            <a:off x="228600" y="2514600"/>
            <a:ext cx="1301575" cy="369332"/>
          </a:xfrm>
          <a:prstGeom prst="rect">
            <a:avLst/>
          </a:prstGeom>
        </p:spPr>
        <p:txBody>
          <a:bodyPr wrap="none">
            <a:spAutoFit/>
          </a:bodyPr>
          <a:lstStyle/>
          <a:p>
            <a:r>
              <a:rPr lang="en-US" dirty="0" smtClean="0"/>
              <a:t>INDICATION</a:t>
            </a:r>
            <a:endParaRPr lang="en-US" dirty="0"/>
          </a:p>
        </p:txBody>
      </p:sp>
      <p:sp>
        <p:nvSpPr>
          <p:cNvPr id="6" name="Rectangle 5"/>
          <p:cNvSpPr/>
          <p:nvPr/>
        </p:nvSpPr>
        <p:spPr>
          <a:xfrm>
            <a:off x="228600" y="815876"/>
            <a:ext cx="8763000" cy="1200329"/>
          </a:xfrm>
          <a:prstGeom prst="rect">
            <a:avLst/>
          </a:prstGeom>
        </p:spPr>
        <p:txBody>
          <a:bodyPr wrap="square">
            <a:spAutoFit/>
          </a:bodyPr>
          <a:lstStyle/>
          <a:p>
            <a:r>
              <a:rPr lang="en-US" dirty="0" err="1" smtClean="0"/>
              <a:t>Velaglucerase</a:t>
            </a:r>
            <a:r>
              <a:rPr lang="en-US" dirty="0" smtClean="0"/>
              <a:t> </a:t>
            </a:r>
            <a:r>
              <a:rPr lang="en-US" dirty="0" err="1" smtClean="0"/>
              <a:t>alfa</a:t>
            </a:r>
            <a:r>
              <a:rPr lang="en-US" dirty="0" smtClean="0"/>
              <a:t> is a gene-activated human recombinant </a:t>
            </a:r>
            <a:r>
              <a:rPr lang="en-US" dirty="0" err="1" smtClean="0"/>
              <a:t>glucocerebrosidase</a:t>
            </a:r>
            <a:r>
              <a:rPr lang="en-US" dirty="0" smtClean="0"/>
              <a:t> used for the treatment of Type 1 </a:t>
            </a:r>
            <a:r>
              <a:rPr lang="en-US" dirty="0" err="1" smtClean="0"/>
              <a:t>Gaucher</a:t>
            </a:r>
            <a:r>
              <a:rPr lang="en-US" dirty="0" smtClean="0"/>
              <a:t> disease, caused by a deficiency of the </a:t>
            </a:r>
            <a:r>
              <a:rPr lang="en-US" dirty="0" err="1" smtClean="0"/>
              <a:t>lysosomal</a:t>
            </a:r>
            <a:r>
              <a:rPr lang="en-US" dirty="0" smtClean="0"/>
              <a:t> enzyme </a:t>
            </a:r>
            <a:r>
              <a:rPr lang="en-US" dirty="0" err="1" smtClean="0"/>
              <a:t>glucocerebrosidase</a:t>
            </a:r>
            <a:r>
              <a:rPr lang="en-US" dirty="0" smtClean="0"/>
              <a:t>. Additionally, </a:t>
            </a:r>
            <a:r>
              <a:rPr lang="en-US" dirty="0" err="1" smtClean="0"/>
              <a:t>Velaglucerase</a:t>
            </a:r>
            <a:r>
              <a:rPr lang="en-US" dirty="0" smtClean="0"/>
              <a:t> </a:t>
            </a:r>
            <a:r>
              <a:rPr lang="en-US" dirty="0" err="1" smtClean="0"/>
              <a:t>alfa</a:t>
            </a:r>
            <a:r>
              <a:rPr lang="en-US" dirty="0" smtClean="0"/>
              <a:t> has also been investigated for use in Type 3 </a:t>
            </a:r>
            <a:r>
              <a:rPr lang="en-US" dirty="0" err="1" smtClean="0"/>
              <a:t>Gaucher</a:t>
            </a:r>
            <a:r>
              <a:rPr lang="en-US" dirty="0" smtClean="0"/>
              <a:t> disease</a:t>
            </a:r>
            <a:r>
              <a:rPr lang="en-US" dirty="0" smtClean="0"/>
              <a:t>.</a:t>
            </a:r>
            <a:endParaRPr lang="en-US" dirty="0"/>
          </a:p>
        </p:txBody>
      </p:sp>
      <p:sp>
        <p:nvSpPr>
          <p:cNvPr id="2" name="Rectangle 1"/>
          <p:cNvSpPr/>
          <p:nvPr/>
        </p:nvSpPr>
        <p:spPr>
          <a:xfrm>
            <a:off x="228600" y="2971800"/>
            <a:ext cx="8915400" cy="923330"/>
          </a:xfrm>
          <a:prstGeom prst="rect">
            <a:avLst/>
          </a:prstGeom>
        </p:spPr>
        <p:txBody>
          <a:bodyPr wrap="square">
            <a:spAutoFit/>
          </a:bodyPr>
          <a:lstStyle/>
          <a:p>
            <a:r>
              <a:rPr lang="en-US" dirty="0" err="1" smtClean="0"/>
              <a:t>Velaglucerase</a:t>
            </a:r>
            <a:r>
              <a:rPr lang="en-US" dirty="0" smtClean="0"/>
              <a:t> </a:t>
            </a:r>
            <a:r>
              <a:rPr lang="en-US" dirty="0" err="1" smtClean="0"/>
              <a:t>alfa</a:t>
            </a:r>
            <a:r>
              <a:rPr lang="en-US" dirty="0" smtClean="0"/>
              <a:t> is a hydrolytic </a:t>
            </a:r>
            <a:r>
              <a:rPr lang="en-US" dirty="0" err="1" smtClean="0"/>
              <a:t>lysosomal</a:t>
            </a:r>
            <a:r>
              <a:rPr lang="en-US" dirty="0" smtClean="0"/>
              <a:t> </a:t>
            </a:r>
            <a:r>
              <a:rPr lang="en-US" dirty="0" err="1" smtClean="0"/>
              <a:t>glucocerebroside</a:t>
            </a:r>
            <a:r>
              <a:rPr lang="en-US" dirty="0" smtClean="0"/>
              <a:t>-specific enzyme indicated for long-term enzyme replacement therapy for pediatric and adult patients with type 1 </a:t>
            </a:r>
            <a:r>
              <a:rPr lang="en-US" dirty="0" err="1" smtClean="0"/>
              <a:t>Gaucher</a:t>
            </a:r>
            <a:r>
              <a:rPr lang="en-US" dirty="0" smtClean="0"/>
              <a:t> disease.</a:t>
            </a:r>
            <a:endParaRPr lang="en-US" dirty="0"/>
          </a:p>
        </p:txBody>
      </p:sp>
      <p:sp>
        <p:nvSpPr>
          <p:cNvPr id="7" name="Rectangle 6"/>
          <p:cNvSpPr/>
          <p:nvPr/>
        </p:nvSpPr>
        <p:spPr>
          <a:xfrm>
            <a:off x="228600" y="4419600"/>
            <a:ext cx="2492990" cy="369332"/>
          </a:xfrm>
          <a:prstGeom prst="rect">
            <a:avLst/>
          </a:prstGeom>
        </p:spPr>
        <p:txBody>
          <a:bodyPr wrap="none">
            <a:spAutoFit/>
          </a:bodyPr>
          <a:lstStyle/>
          <a:p>
            <a:r>
              <a:rPr lang="en-US" dirty="0" smtClean="0"/>
              <a:t>MECHANISM OF ACTION</a:t>
            </a:r>
            <a:endParaRPr lang="en-US" dirty="0"/>
          </a:p>
        </p:txBody>
      </p:sp>
      <p:sp>
        <p:nvSpPr>
          <p:cNvPr id="8" name="Rectangle 7"/>
          <p:cNvSpPr/>
          <p:nvPr/>
        </p:nvSpPr>
        <p:spPr>
          <a:xfrm>
            <a:off x="228600" y="4876800"/>
            <a:ext cx="8305800" cy="646331"/>
          </a:xfrm>
          <a:prstGeom prst="rect">
            <a:avLst/>
          </a:prstGeom>
        </p:spPr>
        <p:txBody>
          <a:bodyPr wrap="square">
            <a:spAutoFit/>
          </a:bodyPr>
          <a:lstStyle/>
          <a:p>
            <a:r>
              <a:rPr lang="en-US" dirty="0" err="1" smtClean="0"/>
              <a:t>Velaglucerase</a:t>
            </a:r>
            <a:r>
              <a:rPr lang="en-US" dirty="0" smtClean="0"/>
              <a:t> </a:t>
            </a:r>
            <a:r>
              <a:rPr lang="en-US" dirty="0" err="1" smtClean="0"/>
              <a:t>alfa</a:t>
            </a:r>
            <a:r>
              <a:rPr lang="en-US" dirty="0" smtClean="0"/>
              <a:t> catalyzes the hydrolysis of </a:t>
            </a:r>
            <a:r>
              <a:rPr lang="en-US" dirty="0" err="1" smtClean="0"/>
              <a:t>glucocerebroside</a:t>
            </a:r>
            <a:r>
              <a:rPr lang="en-US" dirty="0" smtClean="0"/>
              <a:t>, reducing the amount of accumulated </a:t>
            </a:r>
            <a:r>
              <a:rPr lang="en-US" dirty="0" err="1" smtClean="0"/>
              <a:t>glucocerebroside</a:t>
            </a:r>
            <a:r>
              <a:rPr lang="en-US" dirty="0" smtClean="0"/>
              <a:t>.</a:t>
            </a:r>
            <a:endParaRPr lang="en-US" dirty="0"/>
          </a:p>
        </p:txBody>
      </p:sp>
    </p:spTree>
    <p:extLst>
      <p:ext uri="{BB962C8B-B14F-4D97-AF65-F5344CB8AC3E}">
        <p14:creationId xmlns:p14="http://schemas.microsoft.com/office/powerpoint/2010/main" xmlns="" val="1942628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 y="304800"/>
            <a:ext cx="8991600" cy="1754326"/>
          </a:xfrm>
          <a:prstGeom prst="rect">
            <a:avLst/>
          </a:prstGeom>
        </p:spPr>
        <p:txBody>
          <a:bodyPr wrap="square">
            <a:spAutoFit/>
          </a:bodyPr>
          <a:lstStyle/>
          <a:p>
            <a:r>
              <a:rPr lang="en-US" dirty="0" smtClean="0"/>
              <a:t>HALF-LIFE </a:t>
            </a:r>
            <a:r>
              <a:rPr lang="en-US" dirty="0" smtClean="0"/>
              <a:t>= 11-12 minutes. </a:t>
            </a:r>
            <a:endParaRPr lang="en-US" dirty="0" smtClean="0"/>
          </a:p>
          <a:p>
            <a:r>
              <a:rPr lang="en-US" dirty="0" smtClean="0"/>
              <a:t>	</a:t>
            </a:r>
          </a:p>
          <a:p>
            <a:r>
              <a:rPr lang="en-US" dirty="0" smtClean="0"/>
              <a:t>VOLUME OF DISTRIBUTION = </a:t>
            </a:r>
            <a:r>
              <a:rPr lang="en-IN" dirty="0" smtClean="0"/>
              <a:t>The mean volume of distribution at steady state ranges from 82 to 108 </a:t>
            </a:r>
            <a:r>
              <a:rPr lang="en-IN" dirty="0" err="1" smtClean="0"/>
              <a:t>mL</a:t>
            </a:r>
            <a:r>
              <a:rPr lang="en-IN" dirty="0" smtClean="0"/>
              <a:t>/kg (8.2% to 10.8% of body weight).</a:t>
            </a:r>
            <a:endParaRPr lang="en-US" dirty="0" smtClean="0"/>
          </a:p>
          <a:p>
            <a:r>
              <a:rPr lang="en-US" dirty="0" smtClean="0"/>
              <a:t>	</a:t>
            </a:r>
          </a:p>
          <a:p>
            <a:r>
              <a:rPr lang="en-US" dirty="0" smtClean="0"/>
              <a:t>CLEARANCE = </a:t>
            </a:r>
            <a:r>
              <a:rPr lang="en-IN" dirty="0" smtClean="0"/>
              <a:t>Mean clearance ranges from 6.72 to 7.56 </a:t>
            </a:r>
            <a:r>
              <a:rPr lang="en-IN" dirty="0" err="1" smtClean="0"/>
              <a:t>mL</a:t>
            </a:r>
            <a:r>
              <a:rPr lang="en-IN" dirty="0" smtClean="0"/>
              <a:t>/min/kg.</a:t>
            </a:r>
            <a:endParaRPr lang="en-US" dirty="0"/>
          </a:p>
        </p:txBody>
      </p:sp>
      <p:sp>
        <p:nvSpPr>
          <p:cNvPr id="4" name="TextBox 3"/>
          <p:cNvSpPr txBox="1"/>
          <p:nvPr/>
        </p:nvSpPr>
        <p:spPr>
          <a:xfrm>
            <a:off x="152400" y="2286000"/>
            <a:ext cx="8229600" cy="923330"/>
          </a:xfrm>
          <a:prstGeom prst="rect">
            <a:avLst/>
          </a:prstGeom>
          <a:noFill/>
        </p:spPr>
        <p:txBody>
          <a:bodyPr wrap="square" rtlCol="0">
            <a:spAutoFit/>
          </a:bodyPr>
          <a:lstStyle/>
          <a:p>
            <a:r>
              <a:rPr lang="en-IN" dirty="0" smtClean="0"/>
              <a:t>PATENT</a:t>
            </a:r>
          </a:p>
          <a:p>
            <a:r>
              <a:rPr lang="en-IN" dirty="0" smtClean="0"/>
              <a:t>&lt;number&gt;7138262&lt;/number&gt;      &lt;country&gt;United States&lt;/country&gt;      &lt;approved&gt;2006-11-21&lt;/approved&gt;      &lt;expires&gt;2020-08-18&lt;/expires&gt;</a:t>
            </a:r>
            <a:endParaRPr lang="en-IN" dirty="0"/>
          </a:p>
        </p:txBody>
      </p:sp>
      <p:sp>
        <p:nvSpPr>
          <p:cNvPr id="5" name="Rectangle 4"/>
          <p:cNvSpPr/>
          <p:nvPr/>
        </p:nvSpPr>
        <p:spPr>
          <a:xfrm>
            <a:off x="228600" y="3505200"/>
            <a:ext cx="8001000" cy="1015663"/>
          </a:xfrm>
          <a:prstGeom prst="rect">
            <a:avLst/>
          </a:prstGeom>
        </p:spPr>
        <p:txBody>
          <a:bodyPr wrap="square">
            <a:spAutoFit/>
          </a:bodyPr>
          <a:lstStyle/>
          <a:p>
            <a:r>
              <a:rPr lang="en-US" sz="2000" dirty="0" smtClean="0"/>
              <a:t>SEQUENCE</a:t>
            </a:r>
          </a:p>
          <a:p>
            <a:endParaRPr lang="en-US" sz="2000" dirty="0" smtClean="0"/>
          </a:p>
          <a:p>
            <a:r>
              <a:rPr lang="en-US" sz="2000" dirty="0" smtClean="0"/>
              <a:t>VPRIV </a:t>
            </a:r>
            <a:r>
              <a:rPr lang="en-US" sz="2000" dirty="0" smtClean="0"/>
              <a:t>		</a:t>
            </a:r>
            <a:endParaRPr lang="en-US" sz="2000" dirty="0"/>
          </a:p>
        </p:txBody>
      </p:sp>
      <p:sp>
        <p:nvSpPr>
          <p:cNvPr id="8" name="Rectangle 7"/>
          <p:cNvSpPr/>
          <p:nvPr/>
        </p:nvSpPr>
        <p:spPr>
          <a:xfrm>
            <a:off x="228600" y="4953000"/>
            <a:ext cx="2954655" cy="707886"/>
          </a:xfrm>
          <a:prstGeom prst="rect">
            <a:avLst/>
          </a:prstGeom>
        </p:spPr>
        <p:txBody>
          <a:bodyPr wrap="none">
            <a:spAutoFit/>
          </a:bodyPr>
          <a:lstStyle/>
          <a:p>
            <a:r>
              <a:rPr lang="en-US" sz="2000" dirty="0" smtClean="0"/>
              <a:t>TARGETS </a:t>
            </a:r>
          </a:p>
          <a:p>
            <a:r>
              <a:rPr lang="en-US" sz="2000" dirty="0" err="1" smtClean="0"/>
              <a:t>Glucosylceramidase</a:t>
            </a:r>
            <a:r>
              <a:rPr lang="en-US" sz="2000" dirty="0" smtClean="0"/>
              <a:t> </a:t>
            </a:r>
            <a:r>
              <a:rPr lang="en-US" sz="2000" dirty="0" smtClean="0"/>
              <a:t>	</a:t>
            </a:r>
            <a:endParaRPr lang="en-US" sz="2000" dirty="0"/>
          </a:p>
        </p:txBody>
      </p:sp>
    </p:spTree>
    <p:extLst>
      <p:ext uri="{BB962C8B-B14F-4D97-AF65-F5344CB8AC3E}">
        <p14:creationId xmlns:p14="http://schemas.microsoft.com/office/powerpoint/2010/main" xmlns="" val="1685516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46" y="19987"/>
            <a:ext cx="5937354" cy="1470025"/>
          </a:xfrm>
        </p:spPr>
        <p:txBody>
          <a:bodyPr>
            <a:normAutofit fontScale="90000"/>
          </a:bodyPr>
          <a:lstStyle/>
          <a:p>
            <a:pPr algn="l"/>
            <a:r>
              <a:rPr lang="en-US" sz="3600" dirty="0" err="1" smtClean="0"/>
              <a:t>Velaglucerase</a:t>
            </a:r>
            <a:r>
              <a:rPr lang="en-US" sz="3600" dirty="0" smtClean="0"/>
              <a:t> </a:t>
            </a:r>
            <a:r>
              <a:rPr lang="en-US" sz="3600" dirty="0" err="1" smtClean="0"/>
              <a:t>alfa</a:t>
            </a:r>
            <a:r>
              <a:rPr lang="en-US" sz="3600" dirty="0" smtClean="0"/>
              <a:t/>
            </a:r>
            <a:br>
              <a:rPr lang="en-US" sz="3600" dirty="0" smtClean="0"/>
            </a:br>
            <a:r>
              <a:rPr lang="en-US" sz="3600" dirty="0" smtClean="0"/>
              <a:t>aka VPRIV</a:t>
            </a:r>
            <a:br>
              <a:rPr lang="en-US" sz="3600" dirty="0" smtClean="0"/>
            </a:br>
            <a:r>
              <a:rPr lang="en-US" sz="3600" dirty="0" smtClean="0"/>
              <a:t>aka </a:t>
            </a:r>
            <a:r>
              <a:rPr lang="en-US" sz="3600" dirty="0" err="1" smtClean="0"/>
              <a:t>Cerezyme</a:t>
            </a:r>
            <a:r>
              <a:rPr lang="en-US" sz="3600" dirty="0" smtClean="0"/>
              <a:t>® (</a:t>
            </a:r>
            <a:r>
              <a:rPr lang="en-US" sz="3600" dirty="0" err="1" smtClean="0"/>
              <a:t>Imiglucerase</a:t>
            </a:r>
            <a:r>
              <a:rPr lang="en-US" sz="3600" dirty="0" smtClean="0"/>
              <a:t>)</a:t>
            </a:r>
            <a:endParaRPr lang="en-US" sz="3600" dirty="0"/>
          </a:p>
        </p:txBody>
      </p:sp>
      <p:sp>
        <p:nvSpPr>
          <p:cNvPr id="4" name="Rectangle 3"/>
          <p:cNvSpPr/>
          <p:nvPr/>
        </p:nvSpPr>
        <p:spPr>
          <a:xfrm>
            <a:off x="0" y="2382083"/>
            <a:ext cx="9220200" cy="4247317"/>
          </a:xfrm>
          <a:prstGeom prst="rect">
            <a:avLst/>
          </a:prstGeom>
        </p:spPr>
        <p:txBody>
          <a:bodyPr wrap="square">
            <a:spAutoFit/>
          </a:bodyPr>
          <a:lstStyle/>
          <a:p>
            <a:r>
              <a:rPr lang="en-US" dirty="0" smtClean="0"/>
              <a:t>VPRIV:</a:t>
            </a:r>
          </a:p>
          <a:p>
            <a:r>
              <a:rPr lang="en-US" dirty="0" smtClean="0"/>
              <a:t>The active ingredient of VPRIV is </a:t>
            </a:r>
            <a:r>
              <a:rPr lang="en-US" dirty="0" err="1" smtClean="0"/>
              <a:t>velaglucerase</a:t>
            </a:r>
            <a:r>
              <a:rPr lang="en-US" dirty="0" smtClean="0"/>
              <a:t> </a:t>
            </a:r>
            <a:r>
              <a:rPr lang="en-US" dirty="0" err="1" smtClean="0"/>
              <a:t>alfa</a:t>
            </a:r>
            <a:r>
              <a:rPr lang="en-US" dirty="0" smtClean="0"/>
              <a:t>, which is produced by gene activation technology in a human fibroblast cell line. </a:t>
            </a:r>
            <a:r>
              <a:rPr lang="en-US" dirty="0" err="1" smtClean="0"/>
              <a:t>Velaglucerase</a:t>
            </a:r>
            <a:r>
              <a:rPr lang="en-US" dirty="0" smtClean="0"/>
              <a:t> </a:t>
            </a:r>
            <a:r>
              <a:rPr lang="en-US" dirty="0" err="1" smtClean="0"/>
              <a:t>alfa</a:t>
            </a:r>
            <a:r>
              <a:rPr lang="en-US" dirty="0" smtClean="0"/>
              <a:t> is a glycoprotein of 497 amino acids; with a molecular weight of approximately 63 </a:t>
            </a:r>
            <a:r>
              <a:rPr lang="en-US" dirty="0" err="1" smtClean="0"/>
              <a:t>kDa</a:t>
            </a:r>
            <a:r>
              <a:rPr lang="en-US" dirty="0" smtClean="0"/>
              <a:t>. </a:t>
            </a:r>
            <a:r>
              <a:rPr lang="en-US" dirty="0" err="1" smtClean="0"/>
              <a:t>Velaglucerase</a:t>
            </a:r>
            <a:r>
              <a:rPr lang="en-US" dirty="0" smtClean="0"/>
              <a:t> </a:t>
            </a:r>
            <a:r>
              <a:rPr lang="en-US" dirty="0" err="1" smtClean="0"/>
              <a:t>alfa</a:t>
            </a:r>
            <a:r>
              <a:rPr lang="en-US" dirty="0" smtClean="0"/>
              <a:t> has the same amino acid sequence as the naturally occurring human enzyme, </a:t>
            </a:r>
            <a:r>
              <a:rPr lang="en-US" dirty="0" err="1" smtClean="0"/>
              <a:t>glucocerebrosidase</a:t>
            </a:r>
            <a:r>
              <a:rPr lang="en-US" dirty="0" smtClean="0"/>
              <a:t>. </a:t>
            </a:r>
            <a:r>
              <a:rPr lang="en-US" dirty="0" err="1" smtClean="0"/>
              <a:t>Velaglucerase</a:t>
            </a:r>
            <a:r>
              <a:rPr lang="en-US" dirty="0" smtClean="0"/>
              <a:t> </a:t>
            </a:r>
            <a:r>
              <a:rPr lang="en-US" dirty="0" err="1" smtClean="0"/>
              <a:t>alfa</a:t>
            </a:r>
            <a:r>
              <a:rPr lang="en-US" dirty="0" smtClean="0"/>
              <a:t> contains 5 potential N-linked glycosylation sites; four of these sites are occupied by glycan chains. </a:t>
            </a:r>
            <a:r>
              <a:rPr lang="en-US" dirty="0" err="1" smtClean="0"/>
              <a:t>Velaglucerase</a:t>
            </a:r>
            <a:r>
              <a:rPr lang="en-US" dirty="0" smtClean="0"/>
              <a:t> </a:t>
            </a:r>
            <a:r>
              <a:rPr lang="en-US" dirty="0" err="1" smtClean="0"/>
              <a:t>alfa</a:t>
            </a:r>
            <a:r>
              <a:rPr lang="en-US" dirty="0" smtClean="0"/>
              <a:t> is manufactured to contain predominantly high mannose-type N-linked glycan chains. The high mannose type N-linked glycan chains are specifically recognized and internalized via the mannose receptor present on the surface on macrophages, the cells that accumulate </a:t>
            </a:r>
            <a:r>
              <a:rPr lang="en-US" dirty="0" err="1" smtClean="0"/>
              <a:t>glucocerebroside</a:t>
            </a:r>
            <a:r>
              <a:rPr lang="en-US" dirty="0" smtClean="0"/>
              <a:t> in </a:t>
            </a:r>
            <a:r>
              <a:rPr lang="en-US" dirty="0" err="1" smtClean="0"/>
              <a:t>Gaucher</a:t>
            </a:r>
            <a:r>
              <a:rPr lang="en-US" dirty="0" smtClean="0"/>
              <a:t> disease. </a:t>
            </a:r>
            <a:r>
              <a:rPr lang="en-US" dirty="0" err="1" smtClean="0"/>
              <a:t>Velaglucerase</a:t>
            </a:r>
            <a:r>
              <a:rPr lang="en-US" dirty="0" smtClean="0"/>
              <a:t> </a:t>
            </a:r>
            <a:r>
              <a:rPr lang="en-US" dirty="0" err="1" smtClean="0"/>
              <a:t>alfa</a:t>
            </a:r>
            <a:r>
              <a:rPr lang="en-US" dirty="0" smtClean="0"/>
              <a:t> catalyzes the hydrolysis of the glycolipid </a:t>
            </a:r>
            <a:r>
              <a:rPr lang="en-US" dirty="0" err="1" smtClean="0"/>
              <a:t>glucocerebroside</a:t>
            </a:r>
            <a:r>
              <a:rPr lang="en-US" dirty="0" smtClean="0"/>
              <a:t> to glucose and ceramide in the lysosome.</a:t>
            </a:r>
          </a:p>
          <a:p>
            <a:endParaRPr lang="en-US" dirty="0" smtClean="0"/>
          </a:p>
          <a:p>
            <a:r>
              <a:rPr lang="en-US" dirty="0" smtClean="0"/>
              <a:t>VPRIV is dosed by Units/kg, where one Unit of enzyme activity is defined as the quantity of enzyme required to convert one micromole of p-</a:t>
            </a:r>
            <a:r>
              <a:rPr lang="en-US" dirty="0" err="1" smtClean="0"/>
              <a:t>nitrophenyl</a:t>
            </a:r>
            <a:r>
              <a:rPr lang="en-US" dirty="0" smtClean="0"/>
              <a:t> </a:t>
            </a:r>
            <a:r>
              <a:rPr lang="el-GR" dirty="0" smtClean="0"/>
              <a:t>β-</a:t>
            </a:r>
            <a:r>
              <a:rPr lang="en-US" dirty="0" smtClean="0"/>
              <a:t>D-</a:t>
            </a:r>
            <a:r>
              <a:rPr lang="en-US" dirty="0" err="1" smtClean="0"/>
              <a:t>glucopyranoside</a:t>
            </a:r>
            <a:r>
              <a:rPr lang="en-US" dirty="0" smtClean="0"/>
              <a:t> to </a:t>
            </a:r>
            <a:r>
              <a:rPr lang="en-US" dirty="0" err="1" smtClean="0"/>
              <a:t>pnitrophenol</a:t>
            </a:r>
            <a:r>
              <a:rPr lang="en-US" dirty="0" smtClean="0"/>
              <a:t> per minute at 37°C.</a:t>
            </a:r>
            <a:endParaRPr lang="en-US" dirty="0"/>
          </a:p>
        </p:txBody>
      </p:sp>
      <p:sp>
        <p:nvSpPr>
          <p:cNvPr id="5" name="Rectangle 4"/>
          <p:cNvSpPr/>
          <p:nvPr/>
        </p:nvSpPr>
        <p:spPr>
          <a:xfrm>
            <a:off x="152400" y="1657290"/>
            <a:ext cx="4876800" cy="400110"/>
          </a:xfrm>
          <a:prstGeom prst="rect">
            <a:avLst/>
          </a:prstGeom>
        </p:spPr>
        <p:txBody>
          <a:bodyPr wrap="square">
            <a:spAutoFit/>
          </a:bodyPr>
          <a:lstStyle/>
          <a:p>
            <a:r>
              <a:rPr lang="en-US" sz="2000" dirty="0" smtClean="0"/>
              <a:t>C</a:t>
            </a:r>
            <a:r>
              <a:rPr lang="en-US" sz="2000" baseline="-25000" dirty="0" smtClean="0"/>
              <a:t>2532</a:t>
            </a:r>
            <a:r>
              <a:rPr lang="en-US" sz="2000" dirty="0" smtClean="0"/>
              <a:t>H</a:t>
            </a:r>
            <a:r>
              <a:rPr lang="en-US" sz="2000" baseline="-25000" dirty="0" smtClean="0"/>
              <a:t>3850</a:t>
            </a:r>
            <a:r>
              <a:rPr lang="en-US" sz="2000" dirty="0" smtClean="0"/>
              <a:t>N</a:t>
            </a:r>
            <a:r>
              <a:rPr lang="en-US" sz="2000" baseline="-25000" dirty="0" smtClean="0"/>
              <a:t>672</a:t>
            </a:r>
            <a:r>
              <a:rPr lang="en-US" sz="2000" dirty="0" smtClean="0"/>
              <a:t>O</a:t>
            </a:r>
            <a:r>
              <a:rPr lang="en-US" sz="2000" baseline="-25000" dirty="0" smtClean="0"/>
              <a:t>711</a:t>
            </a:r>
            <a:r>
              <a:rPr lang="en-US" sz="2000" dirty="0" smtClean="0"/>
              <a:t>S</a:t>
            </a:r>
            <a:r>
              <a:rPr lang="en-US" sz="2000" baseline="-25000" dirty="0" smtClean="0"/>
              <a:t>16 </a:t>
            </a:r>
            <a:r>
              <a:rPr lang="en-US" sz="2000" dirty="0" smtClean="0"/>
              <a:t>~63 </a:t>
            </a:r>
            <a:r>
              <a:rPr lang="en-US" sz="2000" dirty="0" err="1" smtClean="0"/>
              <a:t>kDa</a:t>
            </a:r>
            <a:endParaRPr lang="en-US" sz="2000" dirty="0"/>
          </a:p>
        </p:txBody>
      </p:sp>
      <p:sp>
        <p:nvSpPr>
          <p:cNvPr id="8" name="Rectangle 7"/>
          <p:cNvSpPr/>
          <p:nvPr/>
        </p:nvSpPr>
        <p:spPr>
          <a:xfrm>
            <a:off x="7772400" y="152400"/>
            <a:ext cx="1287660" cy="400110"/>
          </a:xfrm>
          <a:prstGeom prst="rect">
            <a:avLst/>
          </a:prstGeom>
        </p:spPr>
        <p:txBody>
          <a:bodyPr wrap="none">
            <a:spAutoFit/>
          </a:bodyPr>
          <a:lstStyle/>
          <a:p>
            <a:r>
              <a:rPr lang="en-US" sz="2000" dirty="0" smtClean="0"/>
              <a:t>IV infusion</a:t>
            </a:r>
            <a:endParaRPr lang="en-US" sz="2000" dirty="0"/>
          </a:p>
        </p:txBody>
      </p:sp>
    </p:spTree>
    <p:extLst>
      <p:ext uri="{BB962C8B-B14F-4D97-AF65-F5344CB8AC3E}">
        <p14:creationId xmlns:p14="http://schemas.microsoft.com/office/powerpoint/2010/main" xmlns="" val="1457211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457200"/>
            <a:ext cx="8763000" cy="4801314"/>
          </a:xfrm>
          <a:prstGeom prst="rect">
            <a:avLst/>
          </a:prstGeom>
        </p:spPr>
        <p:txBody>
          <a:bodyPr wrap="square">
            <a:spAutoFit/>
          </a:bodyPr>
          <a:lstStyle/>
          <a:p>
            <a:r>
              <a:rPr lang="en-US" dirty="0" err="1" smtClean="0"/>
              <a:t>Cerezyme</a:t>
            </a:r>
            <a:r>
              <a:rPr lang="en-US" dirty="0" smtClean="0"/>
              <a:t>®:</a:t>
            </a:r>
          </a:p>
          <a:p>
            <a:endParaRPr lang="en-US" dirty="0"/>
          </a:p>
          <a:p>
            <a:r>
              <a:rPr lang="en-US" dirty="0" smtClean="0"/>
              <a:t> (</a:t>
            </a:r>
            <a:r>
              <a:rPr lang="en-US" dirty="0" err="1" smtClean="0"/>
              <a:t>imiglucerase</a:t>
            </a:r>
            <a:r>
              <a:rPr lang="en-US" dirty="0" smtClean="0"/>
              <a:t> for injection) is an analogue of the human enzyme </a:t>
            </a:r>
            <a:r>
              <a:rPr lang="el-GR" dirty="0" smtClean="0"/>
              <a:t>β-</a:t>
            </a:r>
            <a:r>
              <a:rPr lang="en-US" dirty="0" err="1" smtClean="0"/>
              <a:t>glucocerebrosidase</a:t>
            </a:r>
            <a:r>
              <a:rPr lang="en-US" dirty="0" smtClean="0"/>
              <a:t>, produced by recombinant DNA technology. </a:t>
            </a:r>
            <a:r>
              <a:rPr lang="el-GR" dirty="0" smtClean="0"/>
              <a:t>β-</a:t>
            </a:r>
            <a:r>
              <a:rPr lang="en-US" dirty="0" err="1" smtClean="0"/>
              <a:t>Glucocerebrosidase</a:t>
            </a:r>
            <a:r>
              <a:rPr lang="en-US" dirty="0" smtClean="0"/>
              <a:t> (</a:t>
            </a:r>
            <a:r>
              <a:rPr lang="el-GR" dirty="0" smtClean="0"/>
              <a:t>β-</a:t>
            </a:r>
            <a:r>
              <a:rPr lang="en-US" dirty="0" smtClean="0"/>
              <a:t>D-</a:t>
            </a:r>
            <a:r>
              <a:rPr lang="en-US" dirty="0" err="1" smtClean="0"/>
              <a:t>glucosyl</a:t>
            </a:r>
            <a:r>
              <a:rPr lang="en-US" dirty="0" smtClean="0"/>
              <a:t>-N-</a:t>
            </a:r>
            <a:r>
              <a:rPr lang="en-US" dirty="0" err="1" smtClean="0"/>
              <a:t>acylsphingosine</a:t>
            </a:r>
            <a:r>
              <a:rPr lang="en-US" dirty="0" smtClean="0"/>
              <a:t> </a:t>
            </a:r>
            <a:r>
              <a:rPr lang="en-US" dirty="0" err="1" smtClean="0"/>
              <a:t>glucohydrolase</a:t>
            </a:r>
            <a:r>
              <a:rPr lang="en-US" dirty="0" smtClean="0"/>
              <a:t>, E.C. 3.2.1.45) is a lysosomal glycoprotein enzyme which catalyzes the hydrolysis of the glycolipid </a:t>
            </a:r>
            <a:r>
              <a:rPr lang="en-US" dirty="0" err="1" smtClean="0"/>
              <a:t>glucocerebroside</a:t>
            </a:r>
            <a:r>
              <a:rPr lang="en-US" dirty="0" smtClean="0"/>
              <a:t> to glucose and ceramide.</a:t>
            </a:r>
          </a:p>
          <a:p>
            <a:endParaRPr lang="en-US" dirty="0" smtClean="0"/>
          </a:p>
          <a:p>
            <a:r>
              <a:rPr lang="en-US" dirty="0" err="1" smtClean="0"/>
              <a:t>Cerezyme</a:t>
            </a:r>
            <a:r>
              <a:rPr lang="en-US" dirty="0" smtClean="0"/>
              <a:t>® (</a:t>
            </a:r>
            <a:r>
              <a:rPr lang="en-US" dirty="0" err="1" smtClean="0"/>
              <a:t>imiglucerase</a:t>
            </a:r>
            <a:r>
              <a:rPr lang="en-US" dirty="0" smtClean="0"/>
              <a:t>) is produced by recombinant DNA technology using mammalian cell culture (Chinese hamster ovary). Purified </a:t>
            </a:r>
            <a:r>
              <a:rPr lang="en-US" dirty="0" err="1" smtClean="0"/>
              <a:t>imiglucerase</a:t>
            </a:r>
            <a:r>
              <a:rPr lang="en-US" dirty="0" smtClean="0"/>
              <a:t> is a monomeric glycoprotein of 497 amino acids, containing 4 N-linked glycosylation sites (</a:t>
            </a:r>
            <a:r>
              <a:rPr lang="en-US" dirty="0" err="1" smtClean="0"/>
              <a:t>Mr</a:t>
            </a:r>
            <a:r>
              <a:rPr lang="en-US" dirty="0" smtClean="0"/>
              <a:t> = 60,430). </a:t>
            </a:r>
            <a:r>
              <a:rPr lang="en-US" dirty="0" err="1" smtClean="0"/>
              <a:t>Imiglucerase</a:t>
            </a:r>
            <a:r>
              <a:rPr lang="en-US" dirty="0" smtClean="0"/>
              <a:t> differs from placental </a:t>
            </a:r>
            <a:r>
              <a:rPr lang="en-US" dirty="0" err="1" smtClean="0"/>
              <a:t>glucocerebrosidase</a:t>
            </a:r>
            <a:r>
              <a:rPr lang="en-US" dirty="0" smtClean="0"/>
              <a:t> by one amino acid at position 495, where histidine is substituted for arginine. The oligosaccharide chains at the glycosylation sites have been modified to terminate in mannose sugars. The modified carbohydrate structures on </a:t>
            </a:r>
            <a:r>
              <a:rPr lang="en-US" dirty="0" err="1" smtClean="0"/>
              <a:t>imiglucerase</a:t>
            </a:r>
            <a:r>
              <a:rPr lang="en-US" dirty="0" smtClean="0"/>
              <a:t> are somewhat different from those on placental </a:t>
            </a:r>
            <a:r>
              <a:rPr lang="en-US" dirty="0" err="1" smtClean="0"/>
              <a:t>gluco-cerebrosidase</a:t>
            </a:r>
            <a:r>
              <a:rPr lang="en-US" dirty="0" smtClean="0"/>
              <a:t>. These mannose-terminated oligosaccharide chains of </a:t>
            </a:r>
            <a:r>
              <a:rPr lang="en-US" dirty="0" err="1" smtClean="0"/>
              <a:t>imiglucerase</a:t>
            </a:r>
            <a:r>
              <a:rPr lang="en-US" dirty="0" smtClean="0"/>
              <a:t> are specifically recognized by </a:t>
            </a:r>
            <a:r>
              <a:rPr lang="en-US" dirty="0" err="1" smtClean="0"/>
              <a:t>endocytic</a:t>
            </a:r>
            <a:r>
              <a:rPr lang="en-US" dirty="0" smtClean="0"/>
              <a:t> carbohydrate receptors on macrophages, the cells that accumulate lipid in </a:t>
            </a:r>
            <a:r>
              <a:rPr lang="en-US" dirty="0" err="1" smtClean="0"/>
              <a:t>Gaucher</a:t>
            </a:r>
            <a:r>
              <a:rPr lang="en-US" dirty="0" smtClean="0"/>
              <a:t> disease.</a:t>
            </a:r>
            <a:endParaRPr lang="en-US" dirty="0"/>
          </a:p>
        </p:txBody>
      </p:sp>
    </p:spTree>
    <p:extLst>
      <p:ext uri="{BB962C8B-B14F-4D97-AF65-F5344CB8AC3E}">
        <p14:creationId xmlns:p14="http://schemas.microsoft.com/office/powerpoint/2010/main" xmlns="" val="206216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227" y="228600"/>
            <a:ext cx="8685358" cy="1477328"/>
          </a:xfrm>
          <a:prstGeom prst="rect">
            <a:avLst/>
          </a:prstGeom>
        </p:spPr>
        <p:txBody>
          <a:bodyPr wrap="square">
            <a:spAutoFit/>
          </a:bodyPr>
          <a:lstStyle/>
          <a:p>
            <a:r>
              <a:rPr lang="en-US" dirty="0" smtClean="0"/>
              <a:t>DOSAGE:</a:t>
            </a:r>
          </a:p>
          <a:p>
            <a:r>
              <a:rPr lang="en-US" dirty="0" smtClean="0"/>
              <a:t>VPRIV: 60 Units/kg</a:t>
            </a:r>
          </a:p>
          <a:p>
            <a:r>
              <a:rPr lang="en-US" dirty="0" err="1" smtClean="0"/>
              <a:t>Cerezyme</a:t>
            </a:r>
            <a:r>
              <a:rPr lang="en-US" dirty="0" smtClean="0"/>
              <a:t>: Initial dosages range from 2.5 U/kg of body weight 3 times a week to 60 U/kg once every 2 weeks. 60 U/kg every 2 weeks is the dosage for which the most data are available</a:t>
            </a:r>
            <a:endParaRPr lang="en-US" dirty="0"/>
          </a:p>
        </p:txBody>
      </p:sp>
      <p:sp>
        <p:nvSpPr>
          <p:cNvPr id="5" name="Rectangle 4"/>
          <p:cNvSpPr/>
          <p:nvPr/>
        </p:nvSpPr>
        <p:spPr>
          <a:xfrm>
            <a:off x="37474" y="1923365"/>
            <a:ext cx="9106525" cy="2031325"/>
          </a:xfrm>
          <a:prstGeom prst="rect">
            <a:avLst/>
          </a:prstGeom>
        </p:spPr>
        <p:txBody>
          <a:bodyPr wrap="square">
            <a:spAutoFit/>
          </a:bodyPr>
          <a:lstStyle/>
          <a:p>
            <a:r>
              <a:rPr lang="en-US" dirty="0" smtClean="0"/>
              <a:t>VIAL:</a:t>
            </a:r>
          </a:p>
          <a:p>
            <a:endParaRPr lang="en-US" dirty="0" smtClean="0"/>
          </a:p>
          <a:p>
            <a:r>
              <a:rPr lang="en-US" dirty="0" smtClean="0"/>
              <a:t>VPRIV is supplied as a sterile, preservative free, lyophilized powder in single-use vials, each containing 400 Units </a:t>
            </a:r>
          </a:p>
          <a:p>
            <a:endParaRPr lang="en-US" dirty="0" smtClean="0"/>
          </a:p>
          <a:p>
            <a:r>
              <a:rPr lang="en-US" dirty="0" err="1" smtClean="0"/>
              <a:t>Cerezyme</a:t>
            </a:r>
            <a:r>
              <a:rPr lang="en-US" dirty="0" smtClean="0"/>
              <a:t>® (</a:t>
            </a:r>
            <a:r>
              <a:rPr lang="en-US" dirty="0" err="1" smtClean="0"/>
              <a:t>imiglucerase</a:t>
            </a:r>
            <a:r>
              <a:rPr lang="en-US" dirty="0" smtClean="0"/>
              <a:t>) is supplied as a sterile, non-pyrogenic, white to off-white lyophilized product</a:t>
            </a:r>
            <a:endParaRPr lang="en-US" dirty="0"/>
          </a:p>
        </p:txBody>
      </p:sp>
      <p:sp>
        <p:nvSpPr>
          <p:cNvPr id="6" name="Rectangle 5"/>
          <p:cNvSpPr/>
          <p:nvPr/>
        </p:nvSpPr>
        <p:spPr>
          <a:xfrm>
            <a:off x="81195" y="5029200"/>
            <a:ext cx="4230710" cy="646331"/>
          </a:xfrm>
          <a:prstGeom prst="rect">
            <a:avLst/>
          </a:prstGeom>
        </p:spPr>
        <p:txBody>
          <a:bodyPr wrap="none">
            <a:spAutoFit/>
          </a:bodyPr>
          <a:lstStyle/>
          <a:p>
            <a:r>
              <a:rPr lang="en-US" dirty="0" smtClean="0"/>
              <a:t>VPRIV CLEARANCE: 6.72 to 7.56 mL/min/kg</a:t>
            </a:r>
          </a:p>
          <a:p>
            <a:r>
              <a:rPr lang="en-US" dirty="0" smtClean="0"/>
              <a:t>VPRIV HALF-LIFE: 11 to 12 minutes</a:t>
            </a:r>
            <a:endParaRPr lang="en-US" dirty="0"/>
          </a:p>
        </p:txBody>
      </p:sp>
      <p:sp>
        <p:nvSpPr>
          <p:cNvPr id="7" name="Rectangle 6"/>
          <p:cNvSpPr/>
          <p:nvPr/>
        </p:nvSpPr>
        <p:spPr>
          <a:xfrm>
            <a:off x="74949" y="4001869"/>
            <a:ext cx="9069050" cy="646331"/>
          </a:xfrm>
          <a:prstGeom prst="rect">
            <a:avLst/>
          </a:prstGeom>
        </p:spPr>
        <p:txBody>
          <a:bodyPr wrap="square">
            <a:spAutoFit/>
          </a:bodyPr>
          <a:lstStyle/>
          <a:p>
            <a:r>
              <a:rPr lang="en-US" dirty="0" smtClean="0"/>
              <a:t>ADVERSE REACTION:</a:t>
            </a:r>
          </a:p>
          <a:p>
            <a:r>
              <a:rPr lang="en-US" dirty="0" smtClean="0"/>
              <a:t>Hives; difficult breathing; swelling of your face, lips, tongue, or throat</a:t>
            </a:r>
            <a:endParaRPr lang="en-US" dirty="0"/>
          </a:p>
        </p:txBody>
      </p:sp>
      <p:sp>
        <p:nvSpPr>
          <p:cNvPr id="8" name="Rectangle 7"/>
          <p:cNvSpPr/>
          <p:nvPr/>
        </p:nvSpPr>
        <p:spPr>
          <a:xfrm>
            <a:off x="74949" y="5943600"/>
            <a:ext cx="4390754" cy="646331"/>
          </a:xfrm>
          <a:prstGeom prst="rect">
            <a:avLst/>
          </a:prstGeom>
        </p:spPr>
        <p:txBody>
          <a:bodyPr wrap="none">
            <a:spAutoFit/>
          </a:bodyPr>
          <a:lstStyle/>
          <a:p>
            <a:r>
              <a:rPr lang="en-US" dirty="0" err="1" smtClean="0"/>
              <a:t>Cerezyme</a:t>
            </a:r>
            <a:r>
              <a:rPr lang="en-US" dirty="0" smtClean="0"/>
              <a:t> CLEARANCE: 14.5 ± 4.0 mL/min/kg</a:t>
            </a:r>
          </a:p>
          <a:p>
            <a:r>
              <a:rPr lang="en-US" dirty="0" err="1" smtClean="0"/>
              <a:t>Cerezyme</a:t>
            </a:r>
            <a:r>
              <a:rPr lang="en-US" dirty="0" smtClean="0"/>
              <a:t>  HALF-LIFE: 3.6 to 10.4 min</a:t>
            </a:r>
            <a:endParaRPr lang="en-US" dirty="0"/>
          </a:p>
        </p:txBody>
      </p:sp>
    </p:spTree>
    <p:extLst>
      <p:ext uri="{BB962C8B-B14F-4D97-AF65-F5344CB8AC3E}">
        <p14:creationId xmlns:p14="http://schemas.microsoft.com/office/powerpoint/2010/main" xmlns="" val="2912456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4800"/>
            <a:ext cx="9067800" cy="2862322"/>
          </a:xfrm>
          <a:prstGeom prst="rect">
            <a:avLst/>
          </a:prstGeom>
        </p:spPr>
        <p:txBody>
          <a:bodyPr wrap="square">
            <a:spAutoFit/>
          </a:bodyPr>
          <a:lstStyle/>
          <a:p>
            <a:r>
              <a:rPr lang="en-US" dirty="0" smtClean="0"/>
              <a:t>Sequence</a:t>
            </a:r>
          </a:p>
          <a:p>
            <a:r>
              <a:rPr lang="en-US" dirty="0" smtClean="0"/>
              <a:t>ARPCIPKSFGYSSVVCVCNATYCDSFDPPTFPALGTFSRYESTRSGRRMELSMGPIQANH</a:t>
            </a:r>
          </a:p>
          <a:p>
            <a:r>
              <a:rPr lang="en-US" dirty="0" smtClean="0"/>
              <a:t>TGTGLLLTLQPEQKFQKVKGFGGAMTDAAALNILALSPPAQNLLLKSYFSEEGIGYNIIR</a:t>
            </a:r>
          </a:p>
          <a:p>
            <a:r>
              <a:rPr lang="en-US" dirty="0" smtClean="0"/>
              <a:t>VPMASCDFSIRTYTYADTPDDFQLHNFSLPEEDTKLKIPLIHRALQLAQRPVSLLASPWT</a:t>
            </a:r>
          </a:p>
          <a:p>
            <a:r>
              <a:rPr lang="en-US" dirty="0" smtClean="0"/>
              <a:t>SPTWLKTNGAVNGKGSLKGQPGDIYHQTWARYFVKFLDAYAEHKLQFWAVTAENEPSAGL</a:t>
            </a:r>
          </a:p>
          <a:p>
            <a:r>
              <a:rPr lang="en-US" dirty="0" smtClean="0"/>
              <a:t>LSGYPFQCLGFTPEHQRDFIARDLGPTLANSTHHNVRLLMLDDQRLLLPHWAKVVLTDPE</a:t>
            </a:r>
          </a:p>
          <a:p>
            <a:r>
              <a:rPr lang="en-US" dirty="0" smtClean="0"/>
              <a:t>AAKYVHGIAVHWYLDFLAPAKATLGETHRLFPNTMLFASEACVGSKFWEQSVRLGSWDRG</a:t>
            </a:r>
          </a:p>
          <a:p>
            <a:r>
              <a:rPr lang="en-US" dirty="0" smtClean="0"/>
              <a:t>MQYSHSIITNLLYHVVGWTDWNLALNPEGGPNWVRNFVDSPIIVDITKDTFYKQPMFYHL</a:t>
            </a:r>
          </a:p>
          <a:p>
            <a:r>
              <a:rPr lang="en-US" dirty="0" smtClean="0"/>
              <a:t>GHFSKFIPEGSQRVGLVASQKNDLDAVALMHPDGSAVVVVLNRSSKDVPLTIKDPAVGFL</a:t>
            </a:r>
          </a:p>
          <a:p>
            <a:r>
              <a:rPr lang="en-US" dirty="0" smtClean="0"/>
              <a:t>ETISPGYSIHTYLWRRQ</a:t>
            </a:r>
            <a:endParaRPr lang="en-US" dirty="0"/>
          </a:p>
        </p:txBody>
      </p:sp>
      <p:sp>
        <p:nvSpPr>
          <p:cNvPr id="5" name="Rectangle 4"/>
          <p:cNvSpPr/>
          <p:nvPr/>
        </p:nvSpPr>
        <p:spPr>
          <a:xfrm>
            <a:off x="13740" y="4953000"/>
            <a:ext cx="8215859" cy="1200329"/>
          </a:xfrm>
          <a:prstGeom prst="rect">
            <a:avLst/>
          </a:prstGeom>
        </p:spPr>
        <p:txBody>
          <a:bodyPr wrap="square">
            <a:spAutoFit/>
          </a:bodyPr>
          <a:lstStyle/>
          <a:p>
            <a:r>
              <a:rPr lang="en-US" dirty="0" smtClean="0"/>
              <a:t>VPRIV</a:t>
            </a:r>
          </a:p>
          <a:p>
            <a:r>
              <a:rPr lang="en-US" dirty="0" smtClean="0"/>
              <a:t>http://www.ncbi.nlm.nih.gov/pubmed/21146428 http://www.ncbi.nlm.nih.gov/pubmed/20508578 http://www.ncbi.nlm.nih.gov/pubmed/20431522 </a:t>
            </a:r>
            <a:endParaRPr lang="en-US" dirty="0"/>
          </a:p>
        </p:txBody>
      </p:sp>
      <p:sp>
        <p:nvSpPr>
          <p:cNvPr id="6" name="Rectangle 5"/>
          <p:cNvSpPr/>
          <p:nvPr/>
        </p:nvSpPr>
        <p:spPr>
          <a:xfrm>
            <a:off x="76200" y="3323272"/>
            <a:ext cx="7010400" cy="1477328"/>
          </a:xfrm>
          <a:prstGeom prst="rect">
            <a:avLst/>
          </a:prstGeom>
        </p:spPr>
        <p:txBody>
          <a:bodyPr wrap="square">
            <a:spAutoFit/>
          </a:bodyPr>
          <a:lstStyle/>
          <a:p>
            <a:r>
              <a:rPr lang="en-US" dirty="0" smtClean="0"/>
              <a:t>http://www.ncbi.nlm.nih.gov/pubmed/24612151 http://www.ncbi.nlm.nih.gov/pubmed/24581483 http://www.ncbi.nlm.nih.gov/pubmed/24411065 http://www.ncbi.nlm.nih.gov/pubmed/24263462 http://www.ncbi.nlm.nih.gov/pubmed/24124461 </a:t>
            </a:r>
            <a:endParaRPr lang="en-US" dirty="0"/>
          </a:p>
        </p:txBody>
      </p:sp>
    </p:spTree>
    <p:extLst>
      <p:ext uri="{BB962C8B-B14F-4D97-AF65-F5344CB8AC3E}">
        <p14:creationId xmlns:p14="http://schemas.microsoft.com/office/powerpoint/2010/main" xmlns="" val="3822791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166843"/>
            <a:ext cx="6248400" cy="3170099"/>
          </a:xfrm>
          <a:prstGeom prst="rect">
            <a:avLst/>
          </a:prstGeom>
        </p:spPr>
        <p:txBody>
          <a:bodyPr wrap="square">
            <a:spAutoFit/>
          </a:bodyPr>
          <a:lstStyle/>
          <a:p>
            <a:r>
              <a:rPr lang="en-US" sz="2000" dirty="0" err="1" smtClean="0"/>
              <a:t>Cerezyme</a:t>
            </a:r>
            <a:endParaRPr lang="en-US" sz="2000" dirty="0" smtClean="0"/>
          </a:p>
          <a:p>
            <a:endParaRPr lang="en-US" sz="2000" dirty="0" smtClean="0"/>
          </a:p>
          <a:p>
            <a:r>
              <a:rPr lang="en-US" sz="2000" dirty="0" smtClean="0"/>
              <a:t>http://www.ncbi.nlm.nih.gov/pubmed/25303390 http://www.ncbi.nlm.nih.gov/pubmed/19953667 http://www.ncbi.nlm.nih.gov/pubmed/19804996 http://www.ncbi.nlm.nih.gov/pubmed/19195916 http://www.ncbi.nlm.nih.gov/pubmed/18312448 http://www.ncbi.nlm.nih.gov/pubmed/10656341 http://www.ncbi.nlm.nih.gov/pubmed/16502533 http://www.ncbi.nlm.nih.gov/pubmed/17539908</a:t>
            </a:r>
            <a:endParaRPr lang="en-US" sz="2000" dirty="0"/>
          </a:p>
        </p:txBody>
      </p:sp>
    </p:spTree>
    <p:extLst>
      <p:ext uri="{BB962C8B-B14F-4D97-AF65-F5344CB8AC3E}">
        <p14:creationId xmlns:p14="http://schemas.microsoft.com/office/powerpoint/2010/main" xmlns="" val="24544799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672</Words>
  <Application>Microsoft Office PowerPoint</Application>
  <PresentationFormat>On-screen Show (4:3)</PresentationFormat>
  <Paragraphs>64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Slide 2</vt:lpstr>
      <vt:lpstr>Slide 3</vt:lpstr>
      <vt:lpstr>Velaglucerase alfa aka VPRIV aka Cerezyme® (Imiglucerase)</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Velaglucerase alfa aka VPRIV</dc:title>
  <dc:creator>PC</dc:creator>
  <cp:lastModifiedBy>anujesse</cp:lastModifiedBy>
  <cp:revision>6</cp:revision>
  <dcterms:created xsi:type="dcterms:W3CDTF">2015-01-02T20:13:27Z</dcterms:created>
  <dcterms:modified xsi:type="dcterms:W3CDTF">2015-01-11T13:00:05Z</dcterms:modified>
</cp:coreProperties>
</file>